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4" r:id="rId8"/>
    <p:sldId id="286" r:id="rId9"/>
    <p:sldId id="287" r:id="rId10"/>
    <p:sldId id="283" r:id="rId11"/>
    <p:sldId id="285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Achievements 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Achieving the aimed point with a summarized Dashboard &amp; the related insights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Analyzing 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Analyzing &amp; Modeling all sales strength points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X="300000" custLinFactNeighborX="350773" custLinFactNeighborY="-21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X="100000" custLinFactNeighborX="133860" custLinFactNeighborY="2803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X="100000" custLinFactNeighborX="136356" custLinFactNeighborY="54594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NeighborX="2610" custLinFactNeighborY="4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X="7637" custLinFactNeighborY="18782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LinFactNeighborX="7637" custLinFactNeighborY="54594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X="-300000" custLinFactNeighborX="-348679" custLinFactNeighborY="-26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X="-21174" custLinFactNeighborX="-100000" custLinFactNeighborY="-22627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8041708" y="581803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7226117" y="192367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Achievements </a:t>
          </a:r>
        </a:p>
      </dsp:txBody>
      <dsp:txXfrm>
        <a:off x="7226117" y="192367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7265549" y="2745148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Achieving the aimed point with a summarized Dashboard &amp; the related insights</a:t>
          </a:r>
        </a:p>
      </dsp:txBody>
      <dsp:txXfrm>
        <a:off x="7265549" y="2745148"/>
        <a:ext cx="3088125" cy="802364"/>
      </dsp:txXfrm>
    </dsp:sp>
    <dsp:sp modelId="{210823F6-AC1A-46E3-9D99-A319DF497539}">
      <dsp:nvSpPr>
        <dsp:cNvPr id="0" name=""/>
        <dsp:cNvSpPr/>
      </dsp:nvSpPr>
      <dsp:spPr>
        <a:xfrm>
          <a:off x="4664625" y="60963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868615" y="188080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Analyzing </a:t>
          </a:r>
        </a:p>
      </dsp:txBody>
      <dsp:txXfrm>
        <a:off x="3868615" y="1880805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868615" y="2745148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Analyzing &amp; Modeling all sales strength points </a:t>
          </a:r>
        </a:p>
      </dsp:txBody>
      <dsp:txXfrm>
        <a:off x="3868615" y="2745148"/>
        <a:ext cx="3088125" cy="802364"/>
      </dsp:txXfrm>
    </dsp:sp>
    <dsp:sp modelId="{B0A3ABD2-C471-4A21-8AEF-3843C86919E1}">
      <dsp:nvSpPr>
        <dsp:cNvPr id="0" name=""/>
        <dsp:cNvSpPr/>
      </dsp:nvSpPr>
      <dsp:spPr>
        <a:xfrm>
          <a:off x="1253756" y="576831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7261321" y="179380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3519317" y="2125554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19317" y="2125554"/>
        <a:ext cx="3088125" cy="80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5336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5" y="1290290"/>
            <a:ext cx="3756074" cy="2145901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Sales Project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Global Super Store Orders 2016 (Data set )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C1E8-D8DE-5671-1609-8963C045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Sales insights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8F977-2CB8-74AA-71BE-C7906984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225" t="23630" r="26152" b="12749"/>
          <a:stretch/>
        </p:blipFill>
        <p:spPr>
          <a:xfrm>
            <a:off x="449531" y="1603717"/>
            <a:ext cx="11282289" cy="5120640"/>
          </a:xfrm>
        </p:spPr>
      </p:pic>
    </p:spTree>
    <p:extLst>
      <p:ext uri="{BB962C8B-B14F-4D97-AF65-F5344CB8AC3E}">
        <p14:creationId xmlns:p14="http://schemas.microsoft.com/office/powerpoint/2010/main" val="51991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D471-B139-8458-23CC-9F88B3E5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 Test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CAB4A-0700-9633-0CF4-716DD3CED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96" t="21357" r="34243" b="18052"/>
          <a:stretch/>
        </p:blipFill>
        <p:spPr>
          <a:xfrm>
            <a:off x="675249" y="1547446"/>
            <a:ext cx="10972799" cy="4994031"/>
          </a:xfrm>
        </p:spPr>
      </p:pic>
    </p:spTree>
    <p:extLst>
      <p:ext uri="{BB962C8B-B14F-4D97-AF65-F5344CB8AC3E}">
        <p14:creationId xmlns:p14="http://schemas.microsoft.com/office/powerpoint/2010/main" val="15819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C40A-E165-5000-A601-EABC3467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insights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F115-0DBC-78A4-0B75-77E681C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3" t="19062" r="27999" b="4798"/>
          <a:stretch/>
        </p:blipFill>
        <p:spPr>
          <a:xfrm>
            <a:off x="925374" y="2217565"/>
            <a:ext cx="5165302" cy="3432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4DC25-47E7-AF5E-8943-B8699465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6" t="21935" r="28692" b="11469"/>
          <a:stretch/>
        </p:blipFill>
        <p:spPr>
          <a:xfrm>
            <a:off x="6962842" y="2217565"/>
            <a:ext cx="4304715" cy="34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5DF4-B1BA-81B6-C838-1BA6A767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60D77-7370-753B-FC8B-E96F0C510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973" t="22493" r="31262" b="16158"/>
          <a:stretch/>
        </p:blipFill>
        <p:spPr>
          <a:xfrm>
            <a:off x="667913" y="736543"/>
            <a:ext cx="10845526" cy="5141742"/>
          </a:xfrm>
        </p:spPr>
      </p:pic>
    </p:spTree>
    <p:extLst>
      <p:ext uri="{BB962C8B-B14F-4D97-AF65-F5344CB8AC3E}">
        <p14:creationId xmlns:p14="http://schemas.microsoft.com/office/powerpoint/2010/main" val="35735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3076-C08F-CEC8-2494-28F53213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Layout view creation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3AE9F-EA55-6F15-FED1-A25DA4B1D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573" t="20600" r="55322" b="9342"/>
          <a:stretch/>
        </p:blipFill>
        <p:spPr>
          <a:xfrm>
            <a:off x="3896751" y="2194561"/>
            <a:ext cx="4839286" cy="3756074"/>
          </a:xfrm>
        </p:spPr>
      </p:pic>
    </p:spTree>
    <p:extLst>
      <p:ext uri="{BB962C8B-B14F-4D97-AF65-F5344CB8AC3E}">
        <p14:creationId xmlns:p14="http://schemas.microsoft.com/office/powerpoint/2010/main" val="68483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62BE-4E3C-BBAE-CC61-31F71A02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9054"/>
            <a:ext cx="10353762" cy="4914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Summarized Findings &amp; Proposed Improvements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399B92-754D-05AB-8F5E-A0CB9C02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29693"/>
              </p:ext>
            </p:extLst>
          </p:nvPr>
        </p:nvGraphicFramePr>
        <p:xfrm>
          <a:off x="-5324" y="849087"/>
          <a:ext cx="12191999" cy="591771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80673">
                  <a:extLst>
                    <a:ext uri="{9D8B030D-6E8A-4147-A177-3AD203B41FA5}">
                      <a16:colId xmlns:a16="http://schemas.microsoft.com/office/drawing/2014/main" val="1637807063"/>
                    </a:ext>
                  </a:extLst>
                </a:gridCol>
                <a:gridCol w="1012021">
                  <a:extLst>
                    <a:ext uri="{9D8B030D-6E8A-4147-A177-3AD203B41FA5}">
                      <a16:colId xmlns:a16="http://schemas.microsoft.com/office/drawing/2014/main" val="3709186370"/>
                    </a:ext>
                  </a:extLst>
                </a:gridCol>
                <a:gridCol w="9999305">
                  <a:extLst>
                    <a:ext uri="{9D8B030D-6E8A-4147-A177-3AD203B41FA5}">
                      <a16:colId xmlns:a16="http://schemas.microsoft.com/office/drawing/2014/main" val="2112545626"/>
                    </a:ext>
                  </a:extLst>
                </a:gridCol>
              </a:tblGrid>
              <a:tr h="443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Insights 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Related Tab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Insights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210539033"/>
                  </a:ext>
                </a:extLst>
              </a:tr>
              <a:tr h="3917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effectLst/>
                        </a:rPr>
                        <a:t>Areas of Excellence: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</a:rPr>
                        <a:t>Time Intelligence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effectLst/>
                        </a:rPr>
                        <a:t>1- Fast growing startup with an average 25% annual increase in sales volume.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3736842209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</a:rPr>
                        <a:t>Time Intelligence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2- The sales &amp; profit values hit the peak in the last quarter of each year.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3228680683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</a:rPr>
                        <a:t>Order Lead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effectLst/>
                        </a:rPr>
                        <a:t>3- Strong logistics &amp; supply chain team, as the average lead time for different geographical areas is approximately the same (4 days).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352113783"/>
                  </a:ext>
                </a:extLst>
              </a:tr>
              <a:tr h="77366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Areas of Prospective Improvements: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Product Category &amp; Sub-category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1- The store shall automate the selling process of the office supplies &amp; provide more focus on hiring salespersons with technological background to well manage the highest cashflow of the company.</a:t>
                      </a: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1898826671"/>
                  </a:ext>
                </a:extLst>
              </a:tr>
              <a:tr h="773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Product Category &amp; Sub-category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2- Repricing &amp; Cost restructure of technological products to increase the profitability % of this highest cash flow value.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1990282186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Brands being Sold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3- Meeting shall be held with the sales &amp; Marketing teams to discuss the reason why 91% of the brands are only sold in one Market USCA &amp; the possibility to expand to new markets.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1838804925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Time Intelligence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4- Offers shall be made in the 1st quarter of each year, as the sales &amp; profit values hit the lowest points.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703359190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Data Cleansing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5- Many Customers have the same 1st &amp; 2nd names, so the name length shall be extended up to the 4th customer name.</a:t>
                      </a: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3075919127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Data Cleansing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6- This store shall segregate the product brand name in a separate column to facilitate analytics using brand name.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862545622"/>
                  </a:ext>
                </a:extLst>
              </a:tr>
              <a:tr h="391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Time Intelligence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7- The profit in "Africa" Market hits the bottom or even turns negative at the end of each year which requires further discussion &amp; analysis with the sales &amp; marketing teams to reach the root cause &amp; propose solutions.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2201486314"/>
                  </a:ext>
                </a:extLst>
              </a:tr>
              <a:tr h="19811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General Insights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1- Most Customers are located in the second-class ship mode.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4061873009"/>
                  </a:ext>
                </a:extLst>
              </a:tr>
              <a:tr h="19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2- All 5 Markets served by the store purchase all product categories.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4118949750"/>
                  </a:ext>
                </a:extLst>
              </a:tr>
              <a:tr h="19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3- The highest sales value is made by selling mobile phones.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1415847488"/>
                  </a:ext>
                </a:extLst>
              </a:tr>
              <a:tr h="19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3" marR="4193" marT="4193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tx2"/>
                        </a:buClr>
                        <a:buSzPts val="770"/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4- Most of the brands can be sold directly to end users, which shows that this store is more "B2C" oriented than "B2B".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93" marR="4193" marT="4193" marB="0" anchor="ctr"/>
                </a:tc>
                <a:extLst>
                  <a:ext uri="{0D108BD9-81ED-4DB2-BD59-A6C34878D82A}">
                    <a16:rowId xmlns:a16="http://schemas.microsoft.com/office/drawing/2014/main" val="85166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01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D79C9-A681-6854-A0E3-A0E48623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76775"/>
            <a:ext cx="10353762" cy="5767753"/>
          </a:xfrm>
        </p:spPr>
        <p:txBody>
          <a:bodyPr/>
          <a:lstStyle/>
          <a:p>
            <a:pPr algn="ctr"/>
            <a:endParaRPr lang="en-US" dirty="0"/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5400" b="1" dirty="0"/>
              <a:t>Thanks</a:t>
            </a:r>
            <a:r>
              <a:rPr lang="en-US" sz="7200" b="1" dirty="0"/>
              <a:t>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6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Project Targets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51608"/>
              </p:ext>
            </p:extLst>
          </p:nvPr>
        </p:nvGraphicFramePr>
        <p:xfrm>
          <a:off x="731520" y="2006112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4648642-EC12-1092-FAE9-0E60FB1C65B1}"/>
              </a:ext>
            </a:extLst>
          </p:cNvPr>
          <p:cNvSpPr/>
          <p:nvPr/>
        </p:nvSpPr>
        <p:spPr>
          <a:xfrm>
            <a:off x="4600135" y="4093698"/>
            <a:ext cx="2433711" cy="897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ECB5A-AB84-247D-EA4A-221F449790A3}"/>
              </a:ext>
            </a:extLst>
          </p:cNvPr>
          <p:cNvSpPr/>
          <p:nvPr/>
        </p:nvSpPr>
        <p:spPr>
          <a:xfrm>
            <a:off x="1069144" y="4719126"/>
            <a:ext cx="2827607" cy="527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Cleaning &amp; Transforming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37F3E-4325-C869-837D-C8DF45115054}"/>
              </a:ext>
            </a:extLst>
          </p:cNvPr>
          <p:cNvSpPr/>
          <p:nvPr/>
        </p:nvSpPr>
        <p:spPr>
          <a:xfrm>
            <a:off x="731520" y="3928697"/>
            <a:ext cx="3502856" cy="651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BEEE-F64C-E404-DA81-E2D10C83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5CBC-30FC-F9F4-DC85-90CA9DDE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1- Ahmed Saeed Abdel-Aleem Mohamed .</a:t>
            </a:r>
            <a:endParaRPr lang="en-US" sz="2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2- Mohamed Ahmed Amin Samy </a:t>
            </a:r>
            <a:r>
              <a:rPr lang="en-US" sz="2800" b="1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Zaglol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.</a:t>
            </a:r>
            <a:endParaRPr lang="en-US" sz="2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3- Mohamed Hassan </a:t>
            </a:r>
            <a:r>
              <a:rPr lang="en-US" sz="2800" b="1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Abostait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.</a:t>
            </a:r>
            <a:endParaRPr lang="en-US" sz="2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4- </a:t>
            </a:r>
            <a:r>
              <a:rPr lang="en-US" sz="28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Ahmed Amr Ibrahim Attia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5- Abdelrahman Mahmoud Taha Muhammad .</a:t>
            </a:r>
            <a:endParaRPr lang="en-US" sz="2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30BA-952C-E768-83FB-EF7008F15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0074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Applied</a:t>
            </a:r>
            <a:r>
              <a:rPr lang="en-US" sz="3600" dirty="0"/>
              <a:t>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83CF-842C-FF72-4BB2-47D4C5CC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22311"/>
            <a:ext cx="10353762" cy="525313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1- Fetched the full dataset with 51290 rows instead of 9800 rows in the summarized dataset.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2- Imported dataset to Microsoft Power BI from the XLSX dataset file.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3- Cleansed the data using power query editor.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4- Extracted Brand Name, Order Lead time &amp; the date breakdown (Year, Quarter, Month).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5- Created relationships between the fact table &amp; dimension tables.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6- Grouped the related data columns into one group.</a:t>
            </a:r>
            <a:endParaRPr lang="en-US" sz="1700" b="1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Created some measures to provide overall facts &amp; statistics about the store &amp; its performance.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Created separate pages for each analytics area ( Time Intelligence, Ship Mode, State, City, Order Lead Time, Customers &amp; Segments, Brands, Product Categories &amp; Sub-categories,.....).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Created the visuals related to each area of analytics to provide the suitable insights.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Formatted the visuals.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11- Summarized the findings &amp; provided the recommendations from our point of view.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12- Created the Main Dashboard.</a:t>
            </a:r>
            <a:endParaRPr lang="en-US" sz="14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2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0863-F9C6-EE3F-360E-CF17A8FC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14589-9D44-481E-4D41-4F3FEEF7A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80" r="1455" b="7068"/>
          <a:stretch/>
        </p:blipFill>
        <p:spPr>
          <a:xfrm>
            <a:off x="745588" y="1519311"/>
            <a:ext cx="10902461" cy="5050301"/>
          </a:xfrm>
        </p:spPr>
      </p:pic>
    </p:spTree>
    <p:extLst>
      <p:ext uri="{BB962C8B-B14F-4D97-AF65-F5344CB8AC3E}">
        <p14:creationId xmlns:p14="http://schemas.microsoft.com/office/powerpoint/2010/main" val="345153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E986-E256-4E0A-9E9B-0A09B0D9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A43C0-DA1D-2B5A-D430-EE8750B2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329" r="2732" b="5295"/>
          <a:stretch/>
        </p:blipFill>
        <p:spPr>
          <a:xfrm>
            <a:off x="126609" y="1575582"/>
            <a:ext cx="11619914" cy="5282418"/>
          </a:xfrm>
        </p:spPr>
      </p:pic>
    </p:spTree>
    <p:extLst>
      <p:ext uri="{BB962C8B-B14F-4D97-AF65-F5344CB8AC3E}">
        <p14:creationId xmlns:p14="http://schemas.microsoft.com/office/powerpoint/2010/main" val="221654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2C84-B5A6-1468-FD79-E4C2565D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View statistics &amp; 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A0259-008F-42EB-41C1-9688FE20A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38" t="21887" r="34797" b="13620"/>
          <a:stretch/>
        </p:blipFill>
        <p:spPr>
          <a:xfrm>
            <a:off x="640081" y="1536192"/>
            <a:ext cx="10627476" cy="4882896"/>
          </a:xfrm>
        </p:spPr>
      </p:pic>
    </p:spTree>
    <p:extLst>
      <p:ext uri="{BB962C8B-B14F-4D97-AF65-F5344CB8AC3E}">
        <p14:creationId xmlns:p14="http://schemas.microsoft.com/office/powerpoint/2010/main" val="418039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C303-CD95-E0A8-2D23-97243AC8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39372"/>
          </a:xfrm>
        </p:spPr>
        <p:txBody>
          <a:bodyPr/>
          <a:lstStyle/>
          <a:p>
            <a:r>
              <a:rPr lang="en-US" dirty="0"/>
              <a:t>Insights of time intelligence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3B70A-C822-F634-B780-12BD80E3C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380" t="22114" r="38714" b="21539"/>
          <a:stretch/>
        </p:blipFill>
        <p:spPr>
          <a:xfrm>
            <a:off x="1603717" y="1448972"/>
            <a:ext cx="9312812" cy="5409028"/>
          </a:xfrm>
        </p:spPr>
      </p:pic>
    </p:spTree>
    <p:extLst>
      <p:ext uri="{BB962C8B-B14F-4D97-AF65-F5344CB8AC3E}">
        <p14:creationId xmlns:p14="http://schemas.microsoft.com/office/powerpoint/2010/main" val="49361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FC17-DB4D-FED2-5662-0DB33BDA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sales Insights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B77B9B-14B8-4864-7B05-D239CB86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92" t="22115" r="33452" b="13128"/>
          <a:stretch/>
        </p:blipFill>
        <p:spPr>
          <a:xfrm>
            <a:off x="913795" y="1631851"/>
            <a:ext cx="10635175" cy="5078437"/>
          </a:xfrm>
        </p:spPr>
      </p:pic>
    </p:spTree>
    <p:extLst>
      <p:ext uri="{BB962C8B-B14F-4D97-AF65-F5344CB8AC3E}">
        <p14:creationId xmlns:p14="http://schemas.microsoft.com/office/powerpoint/2010/main" val="3406153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{E5F27B0D-43B0-4EE4-9D86-1052CF473FC1}tf11665031_win32</Template>
  <TotalTime>700</TotalTime>
  <Words>651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Nova</vt:lpstr>
      <vt:lpstr>Arial Nova Light</vt:lpstr>
      <vt:lpstr>Calibri</vt:lpstr>
      <vt:lpstr>Wingdings 2</vt:lpstr>
      <vt:lpstr>SlateVTI</vt:lpstr>
      <vt:lpstr>Sales Project Team 2</vt:lpstr>
      <vt:lpstr>Project Targets </vt:lpstr>
      <vt:lpstr>Team Members </vt:lpstr>
      <vt:lpstr>Applied steps </vt:lpstr>
      <vt:lpstr>Data Cleaning and transforming </vt:lpstr>
      <vt:lpstr>Data Modeling </vt:lpstr>
      <vt:lpstr>Over View statistics &amp; Facts</vt:lpstr>
      <vt:lpstr>Insights of time intelligence</vt:lpstr>
      <vt:lpstr>Country sales Insights </vt:lpstr>
      <vt:lpstr>City Sales insights </vt:lpstr>
      <vt:lpstr>Star Schema Test </vt:lpstr>
      <vt:lpstr>Styling insights </vt:lpstr>
      <vt:lpstr>Main Dashboard </vt:lpstr>
      <vt:lpstr>Mobile Layout view creation </vt:lpstr>
      <vt:lpstr>Summarized Findings &amp; Proposed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Amer</dc:creator>
  <cp:lastModifiedBy>Abdelrahman Mahmoud</cp:lastModifiedBy>
  <cp:revision>6</cp:revision>
  <dcterms:created xsi:type="dcterms:W3CDTF">2024-10-14T18:20:01Z</dcterms:created>
  <dcterms:modified xsi:type="dcterms:W3CDTF">2024-11-20T11:58:13Z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